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1140" r:id="rId3"/>
    <p:sldId id="829" r:id="rId5"/>
    <p:sldId id="1179" r:id="rId6"/>
    <p:sldId id="832" r:id="rId7"/>
    <p:sldId id="833" r:id="rId8"/>
    <p:sldId id="1100" r:id="rId9"/>
    <p:sldId id="1143" r:id="rId10"/>
    <p:sldId id="1153" r:id="rId11"/>
    <p:sldId id="1154" r:id="rId12"/>
  </p:sldIdLst>
  <p:sldSz cx="9144000" cy="6858000" type="screen4x3"/>
  <p:notesSz cx="6858000" cy="9144000"/>
  <p:custDataLst>
    <p:tags r:id="rId1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2283" autoAdjust="0"/>
  </p:normalViewPr>
  <p:slideViewPr>
    <p:cSldViewPr>
      <p:cViewPr varScale="1">
        <p:scale>
          <a:sx n="59" d="100"/>
          <a:sy n="59" d="100"/>
        </p:scale>
        <p:origin x="720" y="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gs" Target="tags/tag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9FBFC3-CEDF-4E9E-94E9-04C84350577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B7CC3-9404-44BC-B3D6-19B312BA804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F2FB7CC3-9404-44BC-B3D6-19B312BA804F}"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矩形 6"/>
          <p:cNvSpPr/>
          <p:nvPr/>
        </p:nvSpPr>
        <p:spPr>
          <a:xfrm>
            <a:off x="685800" y="3196686"/>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ctrTitle"/>
          </p:nvPr>
        </p:nvSpPr>
        <p:spPr>
          <a:xfrm>
            <a:off x="685800" y="1676401"/>
            <a:ext cx="7772400" cy="1538286"/>
          </a:xfrm>
        </p:spPr>
        <p:txBody>
          <a:bodyPr anchor="b"/>
          <a:lstStyle/>
          <a:p>
            <a:r>
              <a:rPr kumimoji="0" lang="zh-CN" altLang="en-US"/>
              <a:t>单击此处编辑母版标题样式</a:t>
            </a:r>
            <a:endParaRPr kumimoji="0" lang="en-US"/>
          </a:p>
        </p:txBody>
      </p:sp>
      <p:sp>
        <p:nvSpPr>
          <p:cNvPr id="3" name="副标题 2"/>
          <p:cNvSpPr>
            <a:spLocks noGrp="1"/>
          </p:cNvSpPr>
          <p:nvPr>
            <p:ph type="subTitle" idx="1"/>
          </p:nvPr>
        </p:nvSpPr>
        <p:spPr>
          <a:xfrm>
            <a:off x="1371600" y="3214686"/>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zh-CN" altLang="en-US"/>
              <a:t>单击此处编辑母版副标题样式</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7215206" y="274638"/>
            <a:ext cx="1471594" cy="6011882"/>
          </a:xfrm>
        </p:spPr>
        <p:txBody>
          <a:bodyPr vert="eaVert"/>
          <a:lstStyle/>
          <a:p>
            <a:r>
              <a:rPr kumimoji="0" lang="zh-CN" altLang="en-US"/>
              <a:t>单击此处编辑母版标题样式</a:t>
            </a:r>
            <a:endParaRPr kumimoji="0" lang="en-US"/>
          </a:p>
        </p:txBody>
      </p:sp>
      <p:sp>
        <p:nvSpPr>
          <p:cNvPr id="3" name="竖排文字占位符 2"/>
          <p:cNvSpPr>
            <a:spLocks noGrp="1"/>
          </p:cNvSpPr>
          <p:nvPr>
            <p:ph type="body" orient="vert" idx="1"/>
          </p:nvPr>
        </p:nvSpPr>
        <p:spPr>
          <a:xfrm>
            <a:off x="457200" y="274638"/>
            <a:ext cx="6686568" cy="6011882"/>
          </a:xfrm>
        </p:spPr>
        <p:txBody>
          <a:bodyPr vert="eaVert"/>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7" name="矩形 6"/>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内容占位符 2"/>
          <p:cNvSpPr>
            <a:spLocks noGrp="1"/>
          </p:cNvSpPr>
          <p:nvPr>
            <p:ph idx="1"/>
          </p:nvPr>
        </p:nvSpPr>
        <p:spPr/>
        <p:txBody>
          <a:body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4" name="日期占位符 3"/>
          <p:cNvSpPr>
            <a:spLocks noGrp="1"/>
          </p:cNvSpPr>
          <p:nvPr>
            <p:ph type="dt" sz="half" idx="10"/>
          </p:nvPr>
        </p:nvSpPr>
        <p:spPr>
          <a:xfrm>
            <a:off x="73152" y="6400800"/>
            <a:ext cx="3200400" cy="283800"/>
          </a:xfrm>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a:xfrm>
            <a:off x="5330952" y="6400800"/>
            <a:ext cx="3733800" cy="283800"/>
          </a:xfrm>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矩形 6"/>
          <p:cNvSpPr/>
          <p:nvPr/>
        </p:nvSpPr>
        <p:spPr>
          <a:xfrm>
            <a:off x="685800" y="3143248"/>
            <a:ext cx="77724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722313" y="3143248"/>
            <a:ext cx="7772400" cy="1362075"/>
          </a:xfrm>
        </p:spPr>
        <p:txBody>
          <a:bodyPr anchor="t"/>
          <a:lstStyle>
            <a:lvl1pPr algn="ctr">
              <a:defRPr sz="4000" b="0" cap="all"/>
            </a:lvl1pPr>
          </a:lstStyle>
          <a:p>
            <a:r>
              <a:rPr kumimoji="0" lang="zh-CN" altLang="en-US"/>
              <a:t>单击此处编辑母版标题样式</a:t>
            </a:r>
            <a:endParaRPr kumimoji="0" lang="en-US"/>
          </a:p>
        </p:txBody>
      </p:sp>
      <p:sp>
        <p:nvSpPr>
          <p:cNvPr id="3" name="文本占位符 2"/>
          <p:cNvSpPr>
            <a:spLocks noGrp="1"/>
          </p:cNvSpPr>
          <p:nvPr>
            <p:ph type="body" idx="1"/>
          </p:nvPr>
        </p:nvSpPr>
        <p:spPr>
          <a:xfrm>
            <a:off x="722313" y="1643061"/>
            <a:ext cx="7772400" cy="1500187"/>
          </a:xfrm>
        </p:spPr>
        <p:txBody>
          <a:bodyPr anchor="b"/>
          <a:lstStyle>
            <a:lvl1pPr marL="0" indent="0" algn="ctr">
              <a:buNone/>
              <a:defRPr sz="2000">
                <a:solidFill>
                  <a:schemeClr val="tx1">
                    <a:tint val="75000"/>
                  </a:schemeClr>
                </a:solidFill>
              </a:defRPr>
            </a:lvl1pPr>
            <a:lvl2pPr marL="457200" indent="0" algn="ctr">
              <a:buNone/>
              <a:defRPr sz="1800">
                <a:solidFill>
                  <a:schemeClr val="tx1">
                    <a:tint val="75000"/>
                  </a:schemeClr>
                </a:solidFill>
              </a:defRPr>
            </a:lvl2pPr>
            <a:lvl3pPr marL="914400" indent="0" algn="ctr">
              <a:buNone/>
              <a:defRPr sz="1600">
                <a:solidFill>
                  <a:schemeClr val="tx1">
                    <a:tint val="75000"/>
                  </a:schemeClr>
                </a:solidFill>
              </a:defRPr>
            </a:lvl3pPr>
            <a:lvl4pPr marL="1371600" indent="0" algn="ctr">
              <a:buNone/>
              <a:defRPr sz="1400">
                <a:solidFill>
                  <a:schemeClr val="tx1">
                    <a:tint val="75000"/>
                  </a:schemeClr>
                </a:solidFill>
              </a:defRPr>
            </a:lvl4pPr>
            <a:lvl5pPr marL="1828800" indent="0" algn="ct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矩形 7"/>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矩形 9"/>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lvl1pPr>
              <a:defRPr/>
            </a:lvl1pPr>
          </a:lstStyle>
          <a:p>
            <a:r>
              <a:rPr kumimoji="0" lang="zh-CN" altLang="en-US"/>
              <a:t>单击此处编辑母版标题样式</a:t>
            </a:r>
            <a:endParaRPr kumimoji="0"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a:t>单击此处编辑母版文本样式</a:t>
            </a:r>
            <a:endParaRPr kumimoji="0" lang="zh-CN" altLang="en-US"/>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effectLst>
                  <a:outerShdw blurRad="50800" dist="25400" dir="5400000" algn="tl" rotWithShape="0">
                    <a:srgbClr val="000000">
                      <a:alpha val="43137"/>
                    </a:srgbClr>
                  </a:outerShdw>
                </a:effectLst>
              </a:defRPr>
            </a:lvl1pPr>
            <a:lvl2pPr marL="457200" indent="0">
              <a:buNone/>
              <a:defRPr sz="2000" b="1">
                <a:effectLst>
                  <a:outerShdw blurRad="50800" dist="25400" dir="5400000" algn="tl" rotWithShape="0">
                    <a:srgbClr val="000000">
                      <a:alpha val="43137"/>
                    </a:srgbClr>
                  </a:outerShdw>
                </a:effectLst>
              </a:defRPr>
            </a:lvl2pPr>
            <a:lvl3pPr marL="914400" indent="0">
              <a:buNone/>
              <a:defRPr sz="1800" b="1">
                <a:effectLst>
                  <a:outerShdw blurRad="50800" dist="25400" dir="5400000" algn="tl" rotWithShape="0">
                    <a:srgbClr val="000000">
                      <a:alpha val="43137"/>
                    </a:srgbClr>
                  </a:outerShdw>
                </a:effectLst>
              </a:defRPr>
            </a:lvl3pPr>
            <a:lvl4pPr marL="1371600" indent="0">
              <a:buNone/>
              <a:defRPr sz="1600" b="1">
                <a:effectLst>
                  <a:outerShdw blurRad="50800" dist="25400" dir="5400000" algn="tl" rotWithShape="0">
                    <a:srgbClr val="000000">
                      <a:alpha val="43137"/>
                    </a:srgbClr>
                  </a:outerShdw>
                </a:effectLst>
              </a:defRPr>
            </a:lvl4pPr>
            <a:lvl5pPr marL="1828800" indent="0">
              <a:buNone/>
              <a:defRPr sz="1600" b="1">
                <a:effectLst>
                  <a:outerShdw blurRad="50800" dist="25400" dir="5400000" algn="tl" rotWithShape="0">
                    <a:srgbClr val="000000">
                      <a:alpha val="43137"/>
                    </a:srgbClr>
                  </a:outerShdw>
                </a:effectLst>
              </a:defRPr>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zh-CN" altLang="en-US"/>
              <a:t>单击此处编辑母版文本样式</a:t>
            </a:r>
            <a:endParaRPr kumimoji="0" lang="zh-CN" altLang="en-US"/>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矩形 5"/>
          <p:cNvSpPr/>
          <p:nvPr/>
        </p:nvSpPr>
        <p:spPr>
          <a:xfrm>
            <a:off x="457200" y="1410736"/>
            <a:ext cx="82296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p:txBody>
          <a:bodyPr/>
          <a:lstStyle/>
          <a:p>
            <a:r>
              <a:rPr kumimoji="0" lang="zh-CN" altLang="en-US"/>
              <a:t>单击此处编辑母版标题样式</a:t>
            </a:r>
            <a:endParaRPr kumimoji="0" 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2">
        <a:schemeClr val="bg2"/>
      </p:bgRef>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8" name="矩形 7"/>
          <p:cNvSpPr/>
          <p:nvPr/>
        </p:nvSpPr>
        <p:spPr>
          <a:xfrm>
            <a:off x="2786050" y="1053546"/>
            <a:ext cx="5904000" cy="18000"/>
          </a:xfrm>
          <a:prstGeom prst="rect">
            <a:avLst/>
          </a:prstGeom>
          <a:gradFill>
            <a:gsLst>
              <a:gs pos="0">
                <a:schemeClr val="accent1">
                  <a:tint val="40000"/>
                  <a:alpha val="20000"/>
                </a:schemeClr>
              </a:gs>
              <a:gs pos="50000">
                <a:schemeClr val="accent1">
                  <a:alpha val="40000"/>
                </a:schemeClr>
              </a:gs>
              <a:gs pos="100000">
                <a:schemeClr val="accent1">
                  <a:tint val="40000"/>
                  <a:alpha val="5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 1"/>
          <p:cNvSpPr>
            <a:spLocks noGrp="1"/>
          </p:cNvSpPr>
          <p:nvPr>
            <p:ph type="title"/>
          </p:nvPr>
        </p:nvSpPr>
        <p:spPr>
          <a:xfrm>
            <a:off x="2786050" y="228600"/>
            <a:ext cx="5900752" cy="842946"/>
          </a:xfrm>
        </p:spPr>
        <p:txBody>
          <a:bodyPr anchor="b"/>
          <a:lstStyle>
            <a:lvl1pPr algn="ctr">
              <a:defRPr sz="2800" b="0"/>
            </a:lvl1pPr>
          </a:lstStyle>
          <a:p>
            <a:r>
              <a:rPr kumimoji="0" lang="zh-CN" altLang="en-US"/>
              <a:t>单击此处编辑母版标题样式</a:t>
            </a:r>
            <a:endParaRPr kumimoji="0" lang="en-US"/>
          </a:p>
        </p:txBody>
      </p:sp>
      <p:sp>
        <p:nvSpPr>
          <p:cNvPr id="3" name="内容占位符 2"/>
          <p:cNvSpPr>
            <a:spLocks noGrp="1"/>
          </p:cNvSpPr>
          <p:nvPr>
            <p:ph idx="1"/>
          </p:nvPr>
        </p:nvSpPr>
        <p:spPr>
          <a:xfrm>
            <a:off x="2786050" y="1142984"/>
            <a:ext cx="5900750" cy="514353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4" name="文本占位符 3"/>
          <p:cNvSpPr>
            <a:spLocks noGrp="1"/>
          </p:cNvSpPr>
          <p:nvPr>
            <p:ph type="body" sz="half" idx="2"/>
          </p:nvPr>
        </p:nvSpPr>
        <p:spPr>
          <a:xfrm>
            <a:off x="457205" y="1142984"/>
            <a:ext cx="2257408" cy="5143536"/>
          </a:xfrm>
        </p:spPr>
        <p:txBody>
          <a:bodyPr anchor="ct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3400" y="304800"/>
            <a:ext cx="6400800" cy="685800"/>
          </a:xfrm>
        </p:spPr>
        <p:txBody>
          <a:bodyPr anchor="ctr"/>
          <a:lstStyle>
            <a:lvl1pPr algn="l">
              <a:defRPr sz="2400" b="0"/>
            </a:lvl1pPr>
          </a:lstStyle>
          <a:p>
            <a:r>
              <a:rPr kumimoji="0" lang="zh-CN" altLang="en-US"/>
              <a:t>单击此处编辑母版标题样式</a:t>
            </a:r>
            <a:endParaRPr kumimoji="0" lang="en-US"/>
          </a:p>
        </p:txBody>
      </p:sp>
      <p:sp>
        <p:nvSpPr>
          <p:cNvPr id="3" name="图片占位符 2"/>
          <p:cNvSpPr>
            <a:spLocks noGrp="1"/>
          </p:cNvSpPr>
          <p:nvPr>
            <p:ph type="pic" idx="1"/>
          </p:nvPr>
        </p:nvSpPr>
        <p:spPr>
          <a:xfrm>
            <a:off x="701552" y="1143000"/>
            <a:ext cx="7223248" cy="3980172"/>
          </a:xfrm>
          <a:prstGeom prst="roundRect">
            <a:avLst>
              <a:gd name="adj" fmla="val 18278"/>
            </a:avLst>
          </a:prstGeom>
          <a:solidFill>
            <a:schemeClr val="accent1">
              <a:tint val="40000"/>
            </a:schemeClr>
          </a:solidFill>
          <a:ln w="50800" cap="rnd">
            <a:gradFill flip="none" rotWithShape="1">
              <a:gsLst>
                <a:gs pos="0">
                  <a:schemeClr val="accent1">
                    <a:shade val="50000"/>
                  </a:schemeClr>
                </a:gs>
                <a:gs pos="20000">
                  <a:schemeClr val="accent2">
                    <a:shade val="50000"/>
                  </a:schemeClr>
                </a:gs>
                <a:gs pos="40000">
                  <a:schemeClr val="accent3">
                    <a:shade val="50000"/>
                  </a:schemeClr>
                </a:gs>
                <a:gs pos="60000">
                  <a:schemeClr val="accent4">
                    <a:shade val="50000"/>
                  </a:schemeClr>
                </a:gs>
                <a:gs pos="80000">
                  <a:schemeClr val="accent5">
                    <a:shade val="50000"/>
                  </a:schemeClr>
                </a:gs>
                <a:gs pos="100000">
                  <a:schemeClr val="accent6">
                    <a:shade val="50000"/>
                  </a:schemeClr>
                </a:gs>
              </a:gsLst>
              <a:path path="circle">
                <a:fillToRect l="50000" t="50000" r="50000" b="50000"/>
              </a:path>
              <a:tileRect/>
            </a:gradFill>
            <a:round/>
          </a:ln>
          <a:effectLst>
            <a:outerShdw blurRad="50800" dist="38100" dir="5400000" algn="tl"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zh-CN" altLang="en-US"/>
              <a:t>单击图标添加图片</a:t>
            </a:r>
            <a:endParaRPr kumimoji="0" lang="en-US"/>
          </a:p>
        </p:txBody>
      </p:sp>
      <p:sp>
        <p:nvSpPr>
          <p:cNvPr id="4" name="文本占位符 3"/>
          <p:cNvSpPr>
            <a:spLocks noGrp="1"/>
          </p:cNvSpPr>
          <p:nvPr>
            <p:ph type="body" sz="half" idx="2"/>
          </p:nvPr>
        </p:nvSpPr>
        <p:spPr>
          <a:xfrm>
            <a:off x="2362200" y="5410200"/>
            <a:ext cx="5657888" cy="804862"/>
          </a:xfrm>
        </p:spPr>
        <p:txBody>
          <a:bodyPr anchor="ctr"/>
          <a:lstStyle>
            <a:lvl1pPr marL="0" indent="0" algn="r">
              <a:buNone/>
              <a:defRPr sz="1200" b="0"/>
            </a:lvl1pPr>
            <a:lvl2pPr marL="457200" indent="0" algn="r">
              <a:buNone/>
              <a:defRPr sz="1200" b="0"/>
            </a:lvl2pPr>
            <a:lvl3pPr marL="914400" indent="0" algn="r">
              <a:buNone/>
              <a:defRPr sz="1200" b="0"/>
            </a:lvl3pPr>
            <a:lvl4pPr marL="1371600" indent="0" algn="r">
              <a:buNone/>
              <a:defRPr sz="1200" b="0"/>
            </a:lvl4pPr>
            <a:lvl5pPr marL="1828800" indent="0" algn="r">
              <a:buNone/>
              <a:defRPr sz="1200" b="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zh-CN" altLang="en-US"/>
              <a:t>单击此处编辑母版文本样式</a:t>
            </a:r>
            <a:endParaRPr lang="zh-CN" altLang="en-US"/>
          </a:p>
          <a:p>
            <a:pPr lvl="1" eaLnBrk="1" latinLnBrk="0" hangingPunct="1"/>
            <a:r>
              <a:rPr lang="zh-CN" altLang="en-US"/>
              <a:t>第二级</a:t>
            </a:r>
            <a:endParaRPr lang="zh-CN" altLang="en-US"/>
          </a:p>
          <a:p>
            <a:pPr lvl="2" eaLnBrk="1" latinLnBrk="0" hangingPunct="1"/>
            <a:r>
              <a:rPr lang="zh-CN" altLang="en-US"/>
              <a:t>第三级</a:t>
            </a:r>
            <a:endParaRPr lang="zh-CN" altLang="en-US"/>
          </a:p>
          <a:p>
            <a:pPr lvl="3" eaLnBrk="1" latinLnBrk="0" hangingPunct="1"/>
            <a:r>
              <a:rPr lang="zh-CN" altLang="en-US"/>
              <a:t>第四级</a:t>
            </a:r>
            <a:endParaRPr lang="zh-CN" altLang="en-US"/>
          </a:p>
          <a:p>
            <a:pPr lvl="4" eaLnBrk="1" latinLnBrk="0" hangingPunct="1"/>
            <a:r>
              <a:rPr lang="zh-CN" altLang="en-US"/>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矩形 6"/>
          <p:cNvSpPr/>
          <p:nvPr/>
        </p:nvSpPr>
        <p:spPr>
          <a:xfrm>
            <a:off x="0" y="6678000"/>
            <a:ext cx="9144000" cy="180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2" name="标题占位符 1"/>
          <p:cNvSpPr>
            <a:spLocks noGrp="1"/>
          </p:cNvSpPr>
          <p:nvPr>
            <p:ph type="title"/>
          </p:nvPr>
        </p:nvSpPr>
        <p:spPr>
          <a:xfrm>
            <a:off x="457200" y="274638"/>
            <a:ext cx="8229600" cy="1143000"/>
          </a:xfrm>
          <a:prstGeom prst="rect">
            <a:avLst/>
          </a:prstGeom>
        </p:spPr>
        <p:txBody>
          <a:bodyPr vert="horz" rtlCol="0" anchor="ctr">
            <a:normAutofit/>
          </a:bodyPr>
          <a:lstStyle/>
          <a:p>
            <a:r>
              <a:rPr kumimoji="0" lang="zh-CN" altLang="en-US"/>
              <a:t>单击此处编辑母版标题样式</a:t>
            </a:r>
            <a:endParaRPr kumimoji="0" lang="en-US"/>
          </a:p>
        </p:txBody>
      </p:sp>
      <p:sp>
        <p:nvSpPr>
          <p:cNvPr id="3" name="文本占位符 2"/>
          <p:cNvSpPr>
            <a:spLocks noGrp="1"/>
          </p:cNvSpPr>
          <p:nvPr>
            <p:ph type="body" idx="1"/>
          </p:nvPr>
        </p:nvSpPr>
        <p:spPr>
          <a:xfrm>
            <a:off x="457200" y="1600200"/>
            <a:ext cx="8229600" cy="4686320"/>
          </a:xfrm>
          <a:prstGeom prst="rect">
            <a:avLst/>
          </a:prstGeom>
        </p:spPr>
        <p:txBody>
          <a:bodyPr vert="horz" rtlCol="0">
            <a:normAutofit/>
          </a:bodyPr>
          <a:lstStyle/>
          <a:p>
            <a:pPr lvl="0" eaLnBrk="1" latinLnBrk="0" hangingPunct="1"/>
            <a:r>
              <a:rPr kumimoji="0" lang="zh-CN" altLang="en-US"/>
              <a:t>单击此处编辑母版文本样式</a:t>
            </a:r>
            <a:endParaRPr kumimoji="0" lang="zh-CN" altLang="en-US"/>
          </a:p>
          <a:p>
            <a:pPr lvl="1" eaLnBrk="1" latinLnBrk="0" hangingPunct="1"/>
            <a:r>
              <a:rPr kumimoji="0" lang="zh-CN" altLang="en-US"/>
              <a:t>第二级</a:t>
            </a:r>
            <a:endParaRPr kumimoji="0" lang="zh-CN" altLang="en-US"/>
          </a:p>
          <a:p>
            <a:pPr lvl="2" eaLnBrk="1" latinLnBrk="0" hangingPunct="1"/>
            <a:r>
              <a:rPr kumimoji="0" lang="zh-CN" altLang="en-US"/>
              <a:t>第三级</a:t>
            </a:r>
            <a:endParaRPr kumimoji="0" lang="zh-CN" altLang="en-US"/>
          </a:p>
          <a:p>
            <a:pPr lvl="3" eaLnBrk="1" latinLnBrk="0" hangingPunct="1"/>
            <a:r>
              <a:rPr kumimoji="0" lang="zh-CN" altLang="en-US"/>
              <a:t>第四级</a:t>
            </a:r>
            <a:endParaRPr kumimoji="0" lang="zh-CN" altLang="en-US"/>
          </a:p>
          <a:p>
            <a:pPr lvl="4" eaLnBrk="1" latinLnBrk="0" hangingPunct="1"/>
            <a:r>
              <a:rPr kumimoji="0" lang="zh-CN" altLang="en-US"/>
              <a:t>第五级</a:t>
            </a:r>
            <a:endParaRPr kumimoji="0" lang="en-US"/>
          </a:p>
        </p:txBody>
      </p:sp>
      <p:sp>
        <p:nvSpPr>
          <p:cNvPr id="4" name="日期占位符 3"/>
          <p:cNvSpPr>
            <a:spLocks noGrp="1"/>
          </p:cNvSpPr>
          <p:nvPr>
            <p:ph type="dt" sz="half" idx="2"/>
          </p:nvPr>
        </p:nvSpPr>
        <p:spPr>
          <a:xfrm>
            <a:off x="76200" y="6400800"/>
            <a:ext cx="3200400" cy="283800"/>
          </a:xfrm>
          <a:prstGeom prst="rect">
            <a:avLst/>
          </a:prstGeom>
        </p:spPr>
        <p:txBody>
          <a:bodyPr vert="horz" rtlCol="0" anchor="b"/>
          <a:lstStyle>
            <a:lvl1pPr algn="l" eaLnBrk="1" latinLnBrk="0" hangingPunct="1">
              <a:defRPr kumimoji="0" sz="1100">
                <a:solidFill>
                  <a:schemeClr val="tx2">
                    <a:lumMod val="75000"/>
                    <a:lumOff val="2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5334000" y="6400800"/>
            <a:ext cx="3733800" cy="283800"/>
          </a:xfrm>
          <a:prstGeom prst="rect">
            <a:avLst/>
          </a:prstGeom>
        </p:spPr>
        <p:txBody>
          <a:bodyPr vert="horz" rtlCol="0" anchor="ctr"/>
          <a:lstStyle>
            <a:lvl1pPr algn="r" eaLnBrk="1" latinLnBrk="0" hangingPunct="1">
              <a:defRPr kumimoji="0" sz="1100">
                <a:solidFill>
                  <a:schemeClr val="tx2">
                    <a:lumMod val="75000"/>
                    <a:lumOff val="25000"/>
                  </a:schemeClr>
                </a:solidFill>
              </a:defRPr>
            </a:lvl1pPr>
          </a:lstStyle>
          <a:p>
            <a:endParaRPr lang="zh-CN" altLang="en-US"/>
          </a:p>
        </p:txBody>
      </p:sp>
      <p:sp>
        <p:nvSpPr>
          <p:cNvPr id="6" name="灯片编号占位符 5"/>
          <p:cNvSpPr>
            <a:spLocks noGrp="1"/>
          </p:cNvSpPr>
          <p:nvPr>
            <p:ph type="sldNum" sz="quarter" idx="4"/>
          </p:nvPr>
        </p:nvSpPr>
        <p:spPr>
          <a:xfrm>
            <a:off x="4114800" y="6400800"/>
            <a:ext cx="914400" cy="283464"/>
          </a:xfrm>
          <a:prstGeom prst="rect">
            <a:avLst/>
          </a:prstGeom>
          <a:noFill/>
        </p:spPr>
        <p:txBody>
          <a:bodyPr vert="horz" lIns="45720" rIns="45720" rtlCol="0" anchor="ctr"/>
          <a:lstStyle>
            <a:lvl1pPr algn="ctr" eaLnBrk="1" latinLnBrk="0" hangingPunct="1">
              <a:defRPr kumimoji="0" sz="1100" b="0">
                <a:solidFill>
                  <a:schemeClr val="tx2">
                    <a:lumMod val="75000"/>
                    <a:lumOff val="25000"/>
                  </a:schemeClr>
                </a:solidFill>
              </a:defRPr>
            </a:lvl1pPr>
          </a:lstStyle>
          <a:p>
            <a:fld id="{0C913308-F349-4B6D-A68A-DD1791B4A57B}" type="slidenum">
              <a:rPr lang="zh-CN" altLang="en-US" smtClean="0"/>
            </a:fld>
            <a:endParaRPr lang="zh-CN" altLang="en-US"/>
          </a:p>
        </p:txBody>
      </p:sp>
      <p:sp>
        <p:nvSpPr>
          <p:cNvPr id="8" name="矩形 7"/>
          <p:cNvSpPr/>
          <p:nvPr/>
        </p:nvSpPr>
        <p:spPr>
          <a:xfrm>
            <a:off x="0" y="0"/>
            <a:ext cx="9144000" cy="108000"/>
          </a:xfrm>
          <a:prstGeom prst="rect">
            <a:avLst/>
          </a:prstGeom>
          <a:gradFill>
            <a:gsLst>
              <a:gs pos="0">
                <a:schemeClr val="accent1">
                  <a:alpha val="50000"/>
                </a:schemeClr>
              </a:gs>
              <a:gs pos="50000">
                <a:schemeClr val="accent1">
                  <a:tint val="20000"/>
                </a:schemeClr>
              </a:gs>
              <a:gs pos="100000">
                <a:schemeClr val="accent1">
                  <a:alpha val="40000"/>
                </a:schemeClr>
              </a:gs>
            </a:gsLst>
            <a:lin ang="0" scaled="1"/>
          </a:gradFill>
          <a:ln w="25400" cap="rnd"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latinLnBrk="0" hangingPunct="1">
        <a:spcBef>
          <a:spcPct val="0"/>
        </a:spcBef>
        <a:buNone/>
        <a:defRPr kumimoji="0" sz="4400" kern="1200">
          <a:solidFill>
            <a:schemeClr val="tx2"/>
          </a:solidFill>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panose="05020102010507070707"/>
        <a:buChar char="ß"/>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50000"/>
        <a:buFont typeface="Wingdings 2" panose="05020102010507070707"/>
        <a:buChar char="Þ"/>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50000"/>
        <a:buFont typeface="Wingdings 2" panose="05020102010507070707"/>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50000"/>
        <a:buFont typeface="Wingdings 2" panose="05020102010507070707"/>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50000"/>
        <a:buFont typeface="Wingdings 2" panose="05020102010507070707"/>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panose="020B0604020202020204"/>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187624" y="3212976"/>
            <a:ext cx="6686549" cy="1131570"/>
          </a:xfrm>
        </p:spPr>
        <p:txBody>
          <a:bodyPr/>
          <a:lstStyle/>
          <a:p>
            <a:r>
              <a:rPr lang="zh-CN" altLang="en-US" b="1" dirty="0">
                <a:solidFill>
                  <a:srgbClr val="00B0F0"/>
                </a:solidFill>
              </a:rPr>
              <a:t>课程简介</a:t>
            </a:r>
            <a:endParaRPr lang="zh-CN" altLang="en-US" b="1" dirty="0">
              <a:solidFill>
                <a:srgbClr val="00B0F0"/>
              </a:solidFill>
            </a:endParaRPr>
          </a:p>
        </p:txBody>
      </p:sp>
    </p:spTree>
  </p:cSld>
  <p:clrMapOvr>
    <a:masterClrMapping/>
  </p:clrMapOvr>
  <mc:AlternateContent xmlns:mc="http://schemas.openxmlformats.org/markup-compatibility/2006">
    <mc:Choice xmlns:p14="http://schemas.microsoft.com/office/powerpoint/2010/main" Requires="p14">
      <p:transition spd="slow" p14:dur="999"/>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zh-CN" dirty="0"/>
              <a:t>高分子材料</a:t>
            </a:r>
            <a:r>
              <a:rPr lang="zh-CN" altLang="en-US" dirty="0"/>
              <a:t>加工实验</a:t>
            </a:r>
            <a:endParaRPr lang="zh-CN" altLang="en-US" dirty="0"/>
          </a:p>
        </p:txBody>
      </p:sp>
      <p:sp>
        <p:nvSpPr>
          <p:cNvPr id="3" name="副标题 2"/>
          <p:cNvSpPr>
            <a:spLocks noGrp="1"/>
          </p:cNvSpPr>
          <p:nvPr>
            <p:ph type="subTitle" idx="1"/>
          </p:nvPr>
        </p:nvSpPr>
        <p:spPr/>
        <p:txBody>
          <a:bodyPr>
            <a:normAutofit/>
          </a:bodyPr>
          <a:lstStyle/>
          <a:p>
            <a:endParaRPr lang="en-US" altLang="zh-CN" dirty="0"/>
          </a:p>
          <a:p>
            <a:r>
              <a:rPr lang="en-US" altLang="zh-CN" dirty="0"/>
              <a:t>2022</a:t>
            </a:r>
            <a:r>
              <a:rPr lang="zh-CN" altLang="en-US" dirty="0"/>
              <a:t>年秋季</a:t>
            </a:r>
            <a:endParaRPr lang="en-US" altLang="zh-C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rgbClr val="FFFF00"/>
          </a:solidFill>
        </p:spPr>
        <p:txBody>
          <a:bodyPr vert="horz" rtlCol="0" anchor="ctr">
            <a:normAutofit/>
          </a:bodyPr>
          <a:lstStyle/>
          <a:p>
            <a:pPr lvl="0" algn="ctr">
              <a:buClrTx/>
              <a:buSzTx/>
              <a:buFontTx/>
            </a:pPr>
            <a:r>
              <a:rPr lang="zh-CN" altLang="en-US" dirty="0">
                <a:sym typeface="+mn-ea"/>
              </a:rPr>
              <a:t>本课程教学目标</a:t>
            </a:r>
            <a:endParaRPr lang="zh-CN" altLang="en-US" dirty="0">
              <a:sym typeface="+mn-ea"/>
            </a:endParaRPr>
          </a:p>
        </p:txBody>
      </p:sp>
      <p:sp>
        <p:nvSpPr>
          <p:cNvPr id="3" name="内容占位符 2"/>
          <p:cNvSpPr>
            <a:spLocks noGrp="1"/>
          </p:cNvSpPr>
          <p:nvPr>
            <p:ph idx="1"/>
          </p:nvPr>
        </p:nvSpPr>
        <p:spPr>
          <a:xfrm>
            <a:off x="457200" y="1600200"/>
            <a:ext cx="8229600" cy="5069160"/>
          </a:xfrm>
          <a:solidFill>
            <a:schemeClr val="accent6">
              <a:lumMod val="40000"/>
              <a:lumOff val="60000"/>
            </a:schemeClr>
          </a:solidFill>
        </p:spPr>
        <p:txBody>
          <a:bodyPr>
            <a:normAutofit fontScale="47500" lnSpcReduction="20000"/>
          </a:bodyPr>
          <a:lstStyle/>
          <a:p>
            <a:pPr fontAlgn="auto">
              <a:lnSpc>
                <a:spcPct val="150000"/>
              </a:lnSpc>
              <a:spcBef>
                <a:spcPts val="0"/>
              </a:spcBef>
            </a:pPr>
            <a:r>
              <a:rPr lang="zh-CN" altLang="en-US" b="1" dirty="0">
                <a:solidFill>
                  <a:srgbClr val="0070C0"/>
                </a:solidFill>
              </a:rPr>
              <a:t>课程目标</a:t>
            </a:r>
            <a:r>
              <a:rPr lang="en-US" altLang="zh-CN" b="1" dirty="0">
                <a:solidFill>
                  <a:srgbClr val="0070C0"/>
                </a:solidFill>
              </a:rPr>
              <a:t>1</a:t>
            </a:r>
            <a:r>
              <a:rPr lang="zh-CN" altLang="en-US" b="1" dirty="0">
                <a:solidFill>
                  <a:srgbClr val="0070C0"/>
                </a:solidFill>
              </a:rPr>
              <a:t>：</a:t>
            </a:r>
            <a:r>
              <a:rPr lang="zh-CN" altLang="zh-CN" sz="4200" dirty="0">
                <a:latin typeface="隶书" panose="02010509060101010101" pitchFamily="49" charset="-122"/>
                <a:ea typeface="隶书" panose="02010509060101010101" pitchFamily="49" charset="-122"/>
              </a:rPr>
              <a:t>巩固聚合物加工原理，加工工艺及设备等课程的基本原理和概念的理解，能够熟练掌握高分子材料配方、混合、制备、成型加工工艺过程，掌握高分子材料合成与成型加工工艺原理；掌握高分子材料的分子量、流动行为、力学性能、热性能等分析测试方法；熟练操作高分子材料成型设备及分析测试仪器，能够规范地完成实验操作</a:t>
            </a:r>
            <a:r>
              <a:rPr lang="zh-CN" altLang="zh-CN" sz="4200" dirty="0">
                <a:latin typeface="隶书" panose="02010509060101010101" pitchFamily="49" charset="-122"/>
                <a:ea typeface="隶书" panose="02010509060101010101" pitchFamily="49" charset="-122"/>
                <a:sym typeface="+mn-ea"/>
              </a:rPr>
              <a:t>。</a:t>
            </a:r>
            <a:endParaRPr lang="zh-CN" altLang="zh-CN" sz="4200" dirty="0">
              <a:latin typeface="隶书" panose="02010509060101010101" pitchFamily="49" charset="-122"/>
              <a:ea typeface="隶书" panose="02010509060101010101" pitchFamily="49" charset="-122"/>
              <a:sym typeface="+mn-ea"/>
            </a:endParaRPr>
          </a:p>
          <a:p>
            <a:pPr fontAlgn="auto">
              <a:lnSpc>
                <a:spcPct val="150000"/>
              </a:lnSpc>
              <a:spcBef>
                <a:spcPts val="0"/>
              </a:spcBef>
            </a:pPr>
            <a:r>
              <a:rPr lang="zh-CN" altLang="en-US" b="1" dirty="0">
                <a:solidFill>
                  <a:srgbClr val="0070C0"/>
                </a:solidFill>
              </a:rPr>
              <a:t>课程目标2：</a:t>
            </a:r>
            <a:r>
              <a:rPr lang="zh-CN" altLang="zh-CN" sz="4200" dirty="0">
                <a:latin typeface="隶书" panose="02010509060101010101" pitchFamily="49" charset="-122"/>
                <a:ea typeface="隶书" panose="02010509060101010101" pitchFamily="49" charset="-122"/>
              </a:rPr>
              <a:t>能应用工程数学方法处理实验数据，获得实验参数；采用图、表的形式规范地表达实验结果；能够有条理、有逻辑地表达和完成实验报告</a:t>
            </a:r>
            <a:r>
              <a:rPr lang="zh-CN" altLang="zh-CN" sz="3300" dirty="0">
                <a:latin typeface="隶书" panose="02010509060101010101" pitchFamily="49" charset="-122"/>
                <a:ea typeface="隶书" panose="02010509060101010101" pitchFamily="49" charset="-122"/>
                <a:sym typeface="+mn-ea"/>
              </a:rPr>
              <a:t>。</a:t>
            </a:r>
            <a:endParaRPr lang="en-US" altLang="zh-CN" sz="3300" dirty="0">
              <a:latin typeface="隶书" panose="02010509060101010101" pitchFamily="49" charset="-122"/>
              <a:ea typeface="隶书" panose="02010509060101010101" pitchFamily="49" charset="-122"/>
              <a:sym typeface="+mn-ea"/>
            </a:endParaRPr>
          </a:p>
          <a:p>
            <a:pPr>
              <a:lnSpc>
                <a:spcPct val="150000"/>
              </a:lnSpc>
              <a:spcBef>
                <a:spcPts val="0"/>
              </a:spcBef>
            </a:pPr>
            <a:r>
              <a:rPr lang="zh-CN" altLang="en-US" b="1" dirty="0">
                <a:solidFill>
                  <a:srgbClr val="0070C0"/>
                </a:solidFill>
              </a:rPr>
              <a:t>课程目标</a:t>
            </a:r>
            <a:r>
              <a:rPr lang="en-US" altLang="zh-CN" b="1" dirty="0">
                <a:solidFill>
                  <a:srgbClr val="0070C0"/>
                </a:solidFill>
              </a:rPr>
              <a:t>3</a:t>
            </a:r>
            <a:r>
              <a:rPr lang="zh-CN" altLang="en-US" b="1" dirty="0">
                <a:solidFill>
                  <a:srgbClr val="0070C0"/>
                </a:solidFill>
              </a:rPr>
              <a:t>：</a:t>
            </a:r>
            <a:r>
              <a:rPr lang="zh-CN" altLang="zh-CN" sz="3600" dirty="0">
                <a:latin typeface="隶书" panose="02010509060101010101" pitchFamily="49" charset="-122"/>
                <a:ea typeface="隶书" panose="02010509060101010101" pitchFamily="49" charset="-122"/>
              </a:rPr>
              <a:t>能运用高分子材料工程的思维方法，根据实验目的，选用合适的研究方法，设计实验方案并实施，通过分析实验结果研究材料与加工工艺及其参数对性能的影响等高分子材料工程问题，取得有效实验数据并进行分析</a:t>
            </a:r>
            <a:r>
              <a:rPr lang="zh-CN" altLang="zh-CN" sz="3300" dirty="0">
                <a:latin typeface="隶书" panose="02010509060101010101" pitchFamily="49" charset="-122"/>
                <a:ea typeface="隶书" panose="02010509060101010101" pitchFamily="49" charset="-122"/>
                <a:sym typeface="+mn-ea"/>
              </a:rPr>
              <a:t>。</a:t>
            </a:r>
            <a:endParaRPr lang="en-US" altLang="zh-CN" sz="3300" dirty="0">
              <a:latin typeface="隶书" panose="02010509060101010101" pitchFamily="49" charset="-122"/>
              <a:ea typeface="隶书" panose="02010509060101010101" pitchFamily="49" charset="-122"/>
              <a:sym typeface="+mn-ea"/>
            </a:endParaRPr>
          </a:p>
          <a:p>
            <a:pPr>
              <a:lnSpc>
                <a:spcPct val="150000"/>
              </a:lnSpc>
              <a:spcBef>
                <a:spcPts val="0"/>
              </a:spcBef>
            </a:pPr>
            <a:r>
              <a:rPr lang="zh-CN" altLang="en-US" b="1" dirty="0">
                <a:solidFill>
                  <a:srgbClr val="0070C0"/>
                </a:solidFill>
              </a:rPr>
              <a:t>课程目标</a:t>
            </a:r>
            <a:r>
              <a:rPr lang="en-US" altLang="zh-CN" b="1" dirty="0">
                <a:solidFill>
                  <a:srgbClr val="0070C0"/>
                </a:solidFill>
              </a:rPr>
              <a:t>4</a:t>
            </a:r>
            <a:r>
              <a:rPr lang="zh-CN" altLang="en-US" b="1" dirty="0">
                <a:solidFill>
                  <a:srgbClr val="0070C0"/>
                </a:solidFill>
              </a:rPr>
              <a:t>：</a:t>
            </a:r>
            <a:r>
              <a:rPr lang="zh-CN" altLang="zh-CN" sz="3600" dirty="0">
                <a:latin typeface="隶书" panose="02010509060101010101" pitchFamily="49" charset="-122"/>
                <a:ea typeface="隶书" panose="02010509060101010101" pitchFamily="49" charset="-122"/>
              </a:rPr>
              <a:t>能够团队合作完成实验任务；能够主动承担或积极配合解决实验过程中出现的情况，顺利完成实验</a:t>
            </a:r>
            <a:r>
              <a:rPr lang="zh-CN" altLang="zh-CN" sz="3600" dirty="0">
                <a:latin typeface="隶书" panose="02010509060101010101" pitchFamily="49" charset="-122"/>
                <a:ea typeface="隶书" panose="02010509060101010101" pitchFamily="49" charset="-122"/>
                <a:sym typeface="+mn-ea"/>
              </a:rPr>
              <a:t>。</a:t>
            </a:r>
            <a:endParaRPr lang="en-US" altLang="zh-CN" sz="3600" dirty="0">
              <a:latin typeface="隶书" panose="02010509060101010101" pitchFamily="49" charset="-122"/>
              <a:ea typeface="隶书" panose="02010509060101010101" pitchFamily="49" charset="-122"/>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442592" y="332656"/>
            <a:ext cx="4258816" cy="922114"/>
          </a:xfrm>
          <a:solidFill>
            <a:srgbClr val="FFFF00"/>
          </a:solidFill>
        </p:spPr>
        <p:txBody>
          <a:bodyPr/>
          <a:lstStyle/>
          <a:p>
            <a:r>
              <a:rPr lang="zh-CN" altLang="en-US" dirty="0"/>
              <a:t>主要授课内容</a:t>
            </a:r>
            <a:endParaRPr lang="zh-CN" altLang="en-US" dirty="0"/>
          </a:p>
        </p:txBody>
      </p:sp>
      <p:sp>
        <p:nvSpPr>
          <p:cNvPr id="3" name="内容占位符 2"/>
          <p:cNvSpPr>
            <a:spLocks noGrp="1"/>
          </p:cNvSpPr>
          <p:nvPr>
            <p:ph idx="1"/>
          </p:nvPr>
        </p:nvSpPr>
        <p:spPr>
          <a:xfrm>
            <a:off x="228600" y="1700808"/>
            <a:ext cx="8686800" cy="4686320"/>
          </a:xfrm>
          <a:solidFill>
            <a:schemeClr val="bg1"/>
          </a:solidFill>
        </p:spPr>
        <p:txBody>
          <a:bodyPr>
            <a:normAutofit lnSpcReduction="10000"/>
          </a:bodyPr>
          <a:lstStyle/>
          <a:p>
            <a:pPr>
              <a:lnSpc>
                <a:spcPct val="150000"/>
              </a:lnSpc>
            </a:pPr>
            <a:r>
              <a:rPr lang="zh-CN" altLang="zh-CN" dirty="0"/>
              <a:t>第</a:t>
            </a:r>
            <a:r>
              <a:rPr lang="en-US" altLang="zh-CN" dirty="0"/>
              <a:t>1</a:t>
            </a:r>
            <a:r>
              <a:rPr lang="zh-CN" altLang="en-US" dirty="0"/>
              <a:t>周：</a:t>
            </a:r>
            <a:r>
              <a:rPr lang="zh-CN" altLang="zh-CN" dirty="0"/>
              <a:t> </a:t>
            </a:r>
            <a:r>
              <a:rPr lang="zh-CN" altLang="en-US" sz="2400" dirty="0">
                <a:solidFill>
                  <a:srgbClr val="0070C0"/>
                </a:solidFill>
              </a:rPr>
              <a:t>理论学习</a:t>
            </a:r>
            <a:r>
              <a:rPr lang="en-US" altLang="zh-CN" sz="2400" dirty="0">
                <a:solidFill>
                  <a:srgbClr val="0070C0"/>
                </a:solidFill>
              </a:rPr>
              <a:t>+</a:t>
            </a:r>
            <a:r>
              <a:rPr lang="zh-CN" altLang="en-US" sz="2400" dirty="0">
                <a:solidFill>
                  <a:srgbClr val="0070C0"/>
                </a:solidFill>
              </a:rPr>
              <a:t>高分子材料合成与加工虚拟仿真实验</a:t>
            </a:r>
            <a:endParaRPr lang="en-US" altLang="zh-CN" sz="2400" dirty="0">
              <a:solidFill>
                <a:srgbClr val="0070C0"/>
              </a:solidFill>
            </a:endParaRPr>
          </a:p>
          <a:p>
            <a:pPr>
              <a:lnSpc>
                <a:spcPct val="150000"/>
              </a:lnSpc>
            </a:pPr>
            <a:r>
              <a:rPr lang="en-US" altLang="zh-CN" sz="2000" dirty="0"/>
              <a:t>                       </a:t>
            </a:r>
            <a:r>
              <a:rPr lang="zh-CN" altLang="en-US" sz="2400" dirty="0">
                <a:solidFill>
                  <a:srgbClr val="0070C0"/>
                </a:solidFill>
              </a:rPr>
              <a:t>（孙君、宣孙婷等）</a:t>
            </a:r>
            <a:endParaRPr lang="en-US" altLang="zh-CN" sz="2400" dirty="0">
              <a:solidFill>
                <a:srgbClr val="0070C0"/>
              </a:solidFill>
            </a:endParaRPr>
          </a:p>
          <a:p>
            <a:pPr>
              <a:lnSpc>
                <a:spcPct val="150000"/>
              </a:lnSpc>
            </a:pPr>
            <a:r>
              <a:rPr lang="zh-CN" altLang="zh-CN" dirty="0"/>
              <a:t>第</a:t>
            </a:r>
            <a:r>
              <a:rPr lang="en-US" altLang="zh-CN" dirty="0"/>
              <a:t>5</a:t>
            </a:r>
            <a:r>
              <a:rPr lang="zh-CN" altLang="en-US" dirty="0"/>
              <a:t>周、第</a:t>
            </a:r>
            <a:r>
              <a:rPr lang="en-US" altLang="zh-CN" dirty="0"/>
              <a:t>8-10</a:t>
            </a:r>
            <a:r>
              <a:rPr lang="zh-CN" altLang="en-US" dirty="0"/>
              <a:t>周：</a:t>
            </a:r>
            <a:r>
              <a:rPr lang="zh-CN" altLang="en-US" sz="2000" dirty="0"/>
              <a:t>四组实验大循环</a:t>
            </a:r>
            <a:endParaRPr lang="en-US" altLang="zh-CN" sz="2000" dirty="0"/>
          </a:p>
          <a:p>
            <a:pPr>
              <a:lnSpc>
                <a:spcPct val="150000"/>
              </a:lnSpc>
            </a:pPr>
            <a:r>
              <a:rPr lang="zh-CN" altLang="en-US" sz="2400" dirty="0">
                <a:solidFill>
                  <a:srgbClr val="0070C0"/>
                </a:solidFill>
              </a:rPr>
              <a:t>（</a:t>
            </a:r>
            <a:r>
              <a:rPr lang="en-US" altLang="zh-CN" sz="2400" dirty="0">
                <a:solidFill>
                  <a:srgbClr val="0070C0"/>
                </a:solidFill>
              </a:rPr>
              <a:t>1</a:t>
            </a:r>
            <a:r>
              <a:rPr lang="zh-CN" altLang="en-US" sz="2400" dirty="0">
                <a:solidFill>
                  <a:srgbClr val="0070C0"/>
                </a:solidFill>
              </a:rPr>
              <a:t>）熔体纺丝                     （秦传香）</a:t>
            </a:r>
            <a:endParaRPr lang="en-US" altLang="zh-CN" sz="2400" dirty="0">
              <a:solidFill>
                <a:srgbClr val="0070C0"/>
              </a:solidFill>
            </a:endParaRPr>
          </a:p>
          <a:p>
            <a:pPr>
              <a:lnSpc>
                <a:spcPct val="150000"/>
              </a:lnSpc>
            </a:pPr>
            <a:r>
              <a:rPr lang="zh-CN" altLang="en-US" sz="2400" dirty="0">
                <a:solidFill>
                  <a:srgbClr val="0070C0"/>
                </a:solidFill>
              </a:rPr>
              <a:t>（</a:t>
            </a:r>
            <a:r>
              <a:rPr lang="en-US" altLang="zh-CN" sz="2400" dirty="0">
                <a:solidFill>
                  <a:srgbClr val="0070C0"/>
                </a:solidFill>
              </a:rPr>
              <a:t>2</a:t>
            </a:r>
            <a:r>
              <a:rPr lang="zh-CN" altLang="en-US" sz="2400" dirty="0">
                <a:solidFill>
                  <a:srgbClr val="0070C0"/>
                </a:solidFill>
              </a:rPr>
              <a:t>）聚合物合金制备         （王耀荣、王鑫）</a:t>
            </a:r>
            <a:endParaRPr lang="en-US" altLang="zh-CN" sz="2400" dirty="0">
              <a:solidFill>
                <a:srgbClr val="0070C0"/>
              </a:solidFill>
            </a:endParaRPr>
          </a:p>
          <a:p>
            <a:pPr>
              <a:lnSpc>
                <a:spcPct val="150000"/>
              </a:lnSpc>
            </a:pPr>
            <a:r>
              <a:rPr lang="zh-CN" altLang="en-US" sz="2400" dirty="0">
                <a:solidFill>
                  <a:srgbClr val="0070C0"/>
                </a:solidFill>
              </a:rPr>
              <a:t>（</a:t>
            </a:r>
            <a:r>
              <a:rPr lang="en-US" altLang="zh-CN" sz="2400" dirty="0">
                <a:solidFill>
                  <a:srgbClr val="0070C0"/>
                </a:solidFill>
              </a:rPr>
              <a:t>3</a:t>
            </a:r>
            <a:r>
              <a:rPr lang="zh-CN" altLang="en-US" sz="2400" dirty="0">
                <a:solidFill>
                  <a:srgbClr val="0070C0"/>
                </a:solidFill>
              </a:rPr>
              <a:t>）</a:t>
            </a:r>
            <a:r>
              <a:rPr lang="en-US" altLang="zh-CN" sz="2400" dirty="0">
                <a:solidFill>
                  <a:srgbClr val="0070C0"/>
                </a:solidFill>
              </a:rPr>
              <a:t>3D</a:t>
            </a:r>
            <a:r>
              <a:rPr lang="zh-CN" altLang="en-US" sz="2400" dirty="0">
                <a:solidFill>
                  <a:srgbClr val="0070C0"/>
                </a:solidFill>
              </a:rPr>
              <a:t>打印、塑料吹膜    （王召）</a:t>
            </a:r>
            <a:endParaRPr lang="en-US" altLang="zh-CN" sz="2400" dirty="0">
              <a:solidFill>
                <a:srgbClr val="0070C0"/>
              </a:solidFill>
            </a:endParaRPr>
          </a:p>
          <a:p>
            <a:pPr>
              <a:lnSpc>
                <a:spcPct val="150000"/>
              </a:lnSpc>
            </a:pPr>
            <a:r>
              <a:rPr lang="zh-CN" altLang="en-US" sz="2400" dirty="0">
                <a:solidFill>
                  <a:srgbClr val="0070C0"/>
                </a:solidFill>
              </a:rPr>
              <a:t>（</a:t>
            </a:r>
            <a:r>
              <a:rPr lang="en-US" altLang="zh-CN" sz="2400" dirty="0">
                <a:solidFill>
                  <a:srgbClr val="0070C0"/>
                </a:solidFill>
              </a:rPr>
              <a:t>4</a:t>
            </a:r>
            <a:r>
              <a:rPr lang="zh-CN" altLang="en-US" sz="2400" dirty="0">
                <a:solidFill>
                  <a:srgbClr val="0070C0"/>
                </a:solidFill>
              </a:rPr>
              <a:t>）橡胶制品成型             （张明祖、沈行）</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linds(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linds(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linds(horizont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linds(horizontal)">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chemeClr val="bg1"/>
          </a:solidFill>
        </p:spPr>
        <p:txBody>
          <a:bodyPr/>
          <a:lstStyle/>
          <a:p>
            <a:r>
              <a:rPr lang="zh-CN" altLang="zh-CN" b="1" dirty="0">
                <a:solidFill>
                  <a:srgbClr val="FF0000"/>
                </a:solidFill>
              </a:rPr>
              <a:t>成绩考核办法</a:t>
            </a:r>
            <a:endParaRPr lang="zh-CN" altLang="en-US" dirty="0"/>
          </a:p>
        </p:txBody>
      </p:sp>
      <p:graphicFrame>
        <p:nvGraphicFramePr>
          <p:cNvPr id="11" name="表格 10"/>
          <p:cNvGraphicFramePr>
            <a:graphicFrameLocks noGrp="1"/>
          </p:cNvGraphicFramePr>
          <p:nvPr/>
        </p:nvGraphicFramePr>
        <p:xfrm>
          <a:off x="179511" y="2060847"/>
          <a:ext cx="8784978" cy="3600401"/>
        </p:xfrm>
        <a:graphic>
          <a:graphicData uri="http://schemas.openxmlformats.org/drawingml/2006/table">
            <a:tbl>
              <a:tblPr firstRow="1" firstCol="1" bandRow="1">
                <a:tableStyleId>{5C22544A-7EE6-4342-B048-85BDC9FD1C3A}</a:tableStyleId>
              </a:tblPr>
              <a:tblGrid>
                <a:gridCol w="1800201"/>
                <a:gridCol w="4705263"/>
                <a:gridCol w="2279514"/>
              </a:tblGrid>
              <a:tr h="514343">
                <a:tc>
                  <a:txBody>
                    <a:bodyPr/>
                    <a:lstStyle/>
                    <a:p>
                      <a:endParaRPr lang="zh-CN" sz="2000" kern="100">
                        <a:effectLst/>
                        <a:latin typeface="等线" panose="02010600030101010101" pitchFamily="2" charset="-122"/>
                        <a:ea typeface="等线" panose="02010600030101010101" pitchFamily="2" charset="-122"/>
                      </a:endParaRPr>
                    </a:p>
                  </a:txBody>
                  <a:tcPr marL="68580" marR="68580" marT="0" marB="0"/>
                </a:tc>
                <a:tc>
                  <a:txBody>
                    <a:bodyPr/>
                    <a:lstStyle/>
                    <a:p>
                      <a:pPr algn="ctr">
                        <a:spcAft>
                          <a:spcPts val="0"/>
                        </a:spcAft>
                      </a:pPr>
                      <a:r>
                        <a:rPr lang="zh-CN" sz="2000" kern="100">
                          <a:effectLst/>
                        </a:rPr>
                        <a:t>评定内容 </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2000" kern="100">
                          <a:effectLst/>
                        </a:rPr>
                        <a:t>对应课程目标 </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r>
              <a:tr h="514343">
                <a:tc rowSpan="3">
                  <a:txBody>
                    <a:bodyPr/>
                    <a:lstStyle/>
                    <a:p>
                      <a:pPr marR="6350" algn="ctr">
                        <a:spcAft>
                          <a:spcPts val="620"/>
                        </a:spcAft>
                      </a:pPr>
                      <a:r>
                        <a:rPr lang="zh-CN" sz="2000" kern="100" dirty="0">
                          <a:effectLst/>
                        </a:rPr>
                        <a:t>平时成绩 </a:t>
                      </a:r>
                      <a:endParaRPr lang="zh-CN" sz="2000" kern="100" dirty="0">
                        <a:effectLst/>
                      </a:endParaRPr>
                    </a:p>
                    <a:p>
                      <a:pPr algn="ctr">
                        <a:spcAft>
                          <a:spcPts val="0"/>
                        </a:spcAft>
                      </a:pPr>
                      <a:r>
                        <a:rPr lang="zh-CN" sz="2000" kern="100" dirty="0">
                          <a:effectLst/>
                        </a:rPr>
                        <a:t>（占</a:t>
                      </a:r>
                      <a:r>
                        <a:rPr lang="en-US" sz="2000" kern="100" dirty="0">
                          <a:effectLst/>
                        </a:rPr>
                        <a:t> 50%</a:t>
                      </a:r>
                      <a:r>
                        <a:rPr lang="zh-CN" sz="2000" kern="100" dirty="0">
                          <a:effectLst/>
                        </a:rPr>
                        <a:t>）</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2000" kern="100" dirty="0">
                          <a:effectLst/>
                        </a:rPr>
                        <a:t>预习（含实验设计）（</a:t>
                      </a:r>
                      <a:r>
                        <a:rPr lang="en-US" sz="2000" kern="100" dirty="0">
                          <a:effectLst/>
                        </a:rPr>
                        <a:t>20%</a:t>
                      </a:r>
                      <a:r>
                        <a:rPr lang="zh-CN" sz="2000" kern="100" dirty="0">
                          <a:effectLst/>
                        </a:rPr>
                        <a:t>）</a:t>
                      </a:r>
                      <a:r>
                        <a:rPr lang="en-US" sz="2000" kern="100" dirty="0">
                          <a:effectLst/>
                        </a:rPr>
                        <a:t>A</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2000" kern="100">
                          <a:effectLst/>
                        </a:rPr>
                        <a:t>课程目标</a:t>
                      </a:r>
                      <a:r>
                        <a:rPr lang="en-US" sz="2000" kern="100">
                          <a:effectLst/>
                        </a:rPr>
                        <a:t> 3 </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r>
              <a:tr h="514343">
                <a:tc vMerge="1">
                  <a:tcPr/>
                </a:tc>
                <a:tc>
                  <a:txBody>
                    <a:bodyPr/>
                    <a:lstStyle/>
                    <a:p>
                      <a:pPr algn="ctr">
                        <a:spcAft>
                          <a:spcPts val="0"/>
                        </a:spcAft>
                      </a:pPr>
                      <a:r>
                        <a:rPr lang="zh-CN" sz="2000" kern="100" dirty="0">
                          <a:effectLst/>
                        </a:rPr>
                        <a:t>实验操作（</a:t>
                      </a:r>
                      <a:r>
                        <a:rPr lang="en-US" sz="2000" kern="100" dirty="0">
                          <a:effectLst/>
                        </a:rPr>
                        <a:t>20%</a:t>
                      </a:r>
                      <a:r>
                        <a:rPr lang="zh-CN" sz="2000" kern="100" dirty="0">
                          <a:effectLst/>
                        </a:rPr>
                        <a:t>） </a:t>
                      </a:r>
                      <a:r>
                        <a:rPr lang="en-US" sz="2000" kern="100" dirty="0">
                          <a:effectLst/>
                        </a:rPr>
                        <a:t>B</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2000" kern="100">
                          <a:effectLst/>
                        </a:rPr>
                        <a:t>课程目标</a:t>
                      </a:r>
                      <a:r>
                        <a:rPr lang="en-US" sz="2000" kern="100">
                          <a:effectLst/>
                        </a:rPr>
                        <a:t> 1 </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r>
              <a:tr h="514343">
                <a:tc vMerge="1">
                  <a:tcPr/>
                </a:tc>
                <a:tc>
                  <a:txBody>
                    <a:bodyPr/>
                    <a:lstStyle/>
                    <a:p>
                      <a:pPr algn="ctr">
                        <a:spcAft>
                          <a:spcPts val="0"/>
                        </a:spcAft>
                      </a:pPr>
                      <a:r>
                        <a:rPr lang="zh-CN" sz="2000" kern="100">
                          <a:effectLst/>
                        </a:rPr>
                        <a:t>安全与团队合作（</a:t>
                      </a:r>
                      <a:r>
                        <a:rPr lang="en-US" sz="2000" kern="100">
                          <a:effectLst/>
                        </a:rPr>
                        <a:t>10%</a:t>
                      </a:r>
                      <a:r>
                        <a:rPr lang="zh-CN" sz="2000" kern="100">
                          <a:effectLst/>
                        </a:rPr>
                        <a:t>） </a:t>
                      </a:r>
                      <a:r>
                        <a:rPr lang="en-US" sz="2000" kern="100">
                          <a:effectLst/>
                        </a:rPr>
                        <a:t>C</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2000" kern="100">
                          <a:effectLst/>
                        </a:rPr>
                        <a:t>课程目标</a:t>
                      </a:r>
                      <a:r>
                        <a:rPr lang="en-US" sz="2000" kern="100">
                          <a:effectLst/>
                        </a:rPr>
                        <a:t> 4 </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r>
              <a:tr h="514343">
                <a:tc rowSpan="3">
                  <a:txBody>
                    <a:bodyPr/>
                    <a:lstStyle/>
                    <a:p>
                      <a:pPr marR="6350" algn="ctr">
                        <a:spcAft>
                          <a:spcPts val="620"/>
                        </a:spcAft>
                      </a:pPr>
                      <a:r>
                        <a:rPr lang="zh-CN" sz="2000" kern="100" dirty="0">
                          <a:effectLst/>
                        </a:rPr>
                        <a:t>实验报告 </a:t>
                      </a:r>
                      <a:endParaRPr lang="zh-CN" sz="2000" kern="100" dirty="0">
                        <a:effectLst/>
                      </a:endParaRPr>
                    </a:p>
                    <a:p>
                      <a:pPr algn="ctr">
                        <a:spcAft>
                          <a:spcPts val="0"/>
                        </a:spcAft>
                      </a:pPr>
                      <a:r>
                        <a:rPr lang="zh-CN" sz="2000" kern="100" dirty="0">
                          <a:effectLst/>
                        </a:rPr>
                        <a:t>（占</a:t>
                      </a:r>
                      <a:r>
                        <a:rPr lang="en-US" sz="2000" kern="100" dirty="0">
                          <a:effectLst/>
                        </a:rPr>
                        <a:t> 50%</a:t>
                      </a:r>
                      <a:r>
                        <a:rPr lang="zh-CN" sz="2000" kern="100" dirty="0">
                          <a:effectLst/>
                        </a:rPr>
                        <a:t>）</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2000" kern="100" dirty="0">
                          <a:effectLst/>
                        </a:rPr>
                        <a:t>实验原理和实验步骤（</a:t>
                      </a:r>
                      <a:r>
                        <a:rPr lang="en-US" sz="2000" kern="100" dirty="0">
                          <a:effectLst/>
                        </a:rPr>
                        <a:t>10%</a:t>
                      </a:r>
                      <a:r>
                        <a:rPr lang="zh-CN" sz="2000" kern="100" dirty="0">
                          <a:effectLst/>
                        </a:rPr>
                        <a:t>） </a:t>
                      </a:r>
                      <a:r>
                        <a:rPr lang="en-US" sz="2000" kern="100" dirty="0">
                          <a:effectLst/>
                        </a:rPr>
                        <a:t>D</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2000" kern="100">
                          <a:effectLst/>
                        </a:rPr>
                        <a:t>课程目标</a:t>
                      </a:r>
                      <a:r>
                        <a:rPr lang="en-US" sz="2000" kern="100">
                          <a:effectLst/>
                        </a:rPr>
                        <a:t> 3 </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r>
              <a:tr h="514343">
                <a:tc vMerge="1">
                  <a:tcPr/>
                </a:tc>
                <a:tc>
                  <a:txBody>
                    <a:bodyPr/>
                    <a:lstStyle/>
                    <a:p>
                      <a:pPr algn="ctr">
                        <a:spcAft>
                          <a:spcPts val="0"/>
                        </a:spcAft>
                      </a:pPr>
                      <a:r>
                        <a:rPr lang="zh-CN" sz="2000" kern="100" dirty="0">
                          <a:effectLst/>
                        </a:rPr>
                        <a:t>原始数据及数据处理（</a:t>
                      </a:r>
                      <a:r>
                        <a:rPr lang="en-US" sz="2000" kern="100" dirty="0">
                          <a:effectLst/>
                        </a:rPr>
                        <a:t>20%</a:t>
                      </a:r>
                      <a:r>
                        <a:rPr lang="zh-CN" sz="2000" kern="100" dirty="0">
                          <a:effectLst/>
                        </a:rPr>
                        <a:t>） </a:t>
                      </a:r>
                      <a:r>
                        <a:rPr lang="en-US" sz="2000" kern="100" dirty="0">
                          <a:effectLst/>
                        </a:rPr>
                        <a:t>E</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2000" kern="100">
                          <a:effectLst/>
                        </a:rPr>
                        <a:t>课程目标</a:t>
                      </a:r>
                      <a:r>
                        <a:rPr lang="en-US" sz="2000" kern="100">
                          <a:effectLst/>
                        </a:rPr>
                        <a:t> 2 </a:t>
                      </a:r>
                      <a:endParaRPr lang="zh-CN" sz="20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r>
              <a:tr h="514343">
                <a:tc vMerge="1">
                  <a:tcPr/>
                </a:tc>
                <a:tc>
                  <a:txBody>
                    <a:bodyPr/>
                    <a:lstStyle/>
                    <a:p>
                      <a:pPr algn="ctr">
                        <a:spcAft>
                          <a:spcPts val="0"/>
                        </a:spcAft>
                      </a:pPr>
                      <a:r>
                        <a:rPr lang="zh-CN" sz="2000" kern="100" dirty="0">
                          <a:effectLst/>
                        </a:rPr>
                        <a:t>结果分析与讨论（</a:t>
                      </a:r>
                      <a:r>
                        <a:rPr lang="en-US" sz="2000" kern="100" dirty="0">
                          <a:effectLst/>
                        </a:rPr>
                        <a:t>20%</a:t>
                      </a:r>
                      <a:r>
                        <a:rPr lang="zh-CN" sz="2000" kern="100" dirty="0">
                          <a:effectLst/>
                        </a:rPr>
                        <a:t>） </a:t>
                      </a:r>
                      <a:r>
                        <a:rPr lang="en-US" sz="2000" kern="100" dirty="0">
                          <a:effectLst/>
                        </a:rPr>
                        <a:t>F</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2000" kern="100" dirty="0">
                          <a:effectLst/>
                        </a:rPr>
                        <a:t>课程目标</a:t>
                      </a:r>
                      <a:r>
                        <a:rPr lang="en-US" sz="2000" kern="100" dirty="0">
                          <a:effectLst/>
                        </a:rPr>
                        <a:t> 3 </a:t>
                      </a:r>
                      <a:endParaRPr lang="zh-CN" sz="20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chemeClr val="bg1"/>
          </a:solidFill>
        </p:spPr>
        <p:txBody>
          <a:bodyPr/>
          <a:lstStyle/>
          <a:p>
            <a:r>
              <a:rPr lang="zh-CN" altLang="en-US" b="1" dirty="0">
                <a:solidFill>
                  <a:srgbClr val="00B050"/>
                </a:solidFill>
              </a:rPr>
              <a:t>注意事项！！！</a:t>
            </a:r>
            <a:endParaRPr lang="zh-CN" altLang="en-US" b="1" dirty="0">
              <a:solidFill>
                <a:srgbClr val="00B050"/>
              </a:solidFill>
            </a:endParaRPr>
          </a:p>
        </p:txBody>
      </p:sp>
      <p:sp>
        <p:nvSpPr>
          <p:cNvPr id="3" name="内容占位符 2"/>
          <p:cNvSpPr>
            <a:spLocks noGrp="1"/>
          </p:cNvSpPr>
          <p:nvPr>
            <p:ph idx="1"/>
          </p:nvPr>
        </p:nvSpPr>
        <p:spPr>
          <a:xfrm>
            <a:off x="0" y="1600200"/>
            <a:ext cx="9144000" cy="5069160"/>
          </a:xfrm>
          <a:solidFill>
            <a:schemeClr val="bg1"/>
          </a:solidFill>
        </p:spPr>
        <p:txBody>
          <a:bodyPr>
            <a:normAutofit/>
          </a:bodyPr>
          <a:lstStyle/>
          <a:p>
            <a:pPr>
              <a:lnSpc>
                <a:spcPct val="130000"/>
              </a:lnSpc>
            </a:pPr>
            <a:r>
              <a:rPr lang="zh-CN" altLang="en-US" dirty="0"/>
              <a:t>动手做加工实验之前，必须认真阅读实验讲义，做好实验预习报告、了解实验目的、加工原理、工艺参数设定、实验操作步骤、安全注意事项。</a:t>
            </a:r>
            <a:endParaRPr lang="en-US" altLang="zh-CN" dirty="0"/>
          </a:p>
          <a:p>
            <a:pPr>
              <a:lnSpc>
                <a:spcPct val="130000"/>
              </a:lnSpc>
            </a:pPr>
            <a:r>
              <a:rPr lang="zh-CN" altLang="en-US" dirty="0"/>
              <a:t>具备团队合作精神。</a:t>
            </a:r>
            <a:endParaRPr lang="en-US" altLang="zh-CN" dirty="0"/>
          </a:p>
          <a:p>
            <a:pPr>
              <a:lnSpc>
                <a:spcPct val="130000"/>
              </a:lnSpc>
            </a:pPr>
            <a:r>
              <a:rPr lang="zh-CN" altLang="en-US" dirty="0"/>
              <a:t>遵守实验室操作章程。</a:t>
            </a:r>
            <a:endParaRPr lang="en-US" altLang="zh-CN" dirty="0"/>
          </a:p>
          <a:p>
            <a:pPr>
              <a:lnSpc>
                <a:spcPct val="130000"/>
              </a:lnSpc>
            </a:pPr>
            <a:r>
              <a:rPr lang="zh-CN" altLang="en-US" dirty="0"/>
              <a:t>如实记录实验现象及实验结果，认真撰写实验报告。</a:t>
            </a:r>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solidFill>
            <a:schemeClr val="bg1"/>
          </a:solidFill>
        </p:spPr>
        <p:txBody>
          <a:bodyPr/>
          <a:lstStyle/>
          <a:p>
            <a:r>
              <a:rPr lang="zh-CN" altLang="en-US" b="1" dirty="0">
                <a:solidFill>
                  <a:srgbClr val="00B050"/>
                </a:solidFill>
              </a:rPr>
              <a:t>关于预习报告和实验报告</a:t>
            </a:r>
            <a:endParaRPr lang="zh-CN" altLang="en-US" b="1" dirty="0">
              <a:solidFill>
                <a:srgbClr val="00B050"/>
              </a:solidFill>
            </a:endParaRPr>
          </a:p>
        </p:txBody>
      </p:sp>
      <p:sp>
        <p:nvSpPr>
          <p:cNvPr id="3" name="内容占位符 2"/>
          <p:cNvSpPr>
            <a:spLocks noGrp="1"/>
          </p:cNvSpPr>
          <p:nvPr>
            <p:ph idx="1"/>
          </p:nvPr>
        </p:nvSpPr>
        <p:spPr>
          <a:xfrm>
            <a:off x="539552" y="1600200"/>
            <a:ext cx="8147248" cy="3484984"/>
          </a:xfrm>
          <a:solidFill>
            <a:schemeClr val="bg1"/>
          </a:solidFill>
        </p:spPr>
        <p:txBody>
          <a:bodyPr>
            <a:normAutofit/>
          </a:bodyPr>
          <a:lstStyle/>
          <a:p>
            <a:pPr>
              <a:lnSpc>
                <a:spcPct val="150000"/>
              </a:lnSpc>
            </a:pPr>
            <a:r>
              <a:rPr lang="zh-CN" altLang="en-US" dirty="0"/>
              <a:t>预习报告请在做本组实验之前提交给指导老师查阅，未完成预习报告的同学不得参与实验加工。</a:t>
            </a:r>
            <a:endParaRPr lang="en-US" altLang="zh-CN" dirty="0"/>
          </a:p>
          <a:p>
            <a:pPr>
              <a:lnSpc>
                <a:spcPct val="150000"/>
              </a:lnSpc>
            </a:pPr>
            <a:r>
              <a:rPr lang="zh-CN" altLang="en-US" dirty="0">
                <a:solidFill>
                  <a:srgbClr val="0070C0"/>
                </a:solidFill>
              </a:rPr>
              <a:t>实验报告请在实验结束后</a:t>
            </a:r>
            <a:r>
              <a:rPr lang="en-US" altLang="zh-CN" dirty="0">
                <a:solidFill>
                  <a:srgbClr val="0070C0"/>
                </a:solidFill>
              </a:rPr>
              <a:t>2</a:t>
            </a:r>
            <a:r>
              <a:rPr lang="zh-CN" altLang="en-US" dirty="0">
                <a:solidFill>
                  <a:srgbClr val="0070C0"/>
                </a:solidFill>
              </a:rPr>
              <a:t>周内提交纸质版。</a:t>
            </a:r>
            <a:endParaRPr lang="en-US" altLang="zh-CN" dirty="0">
              <a:solidFill>
                <a:srgbClr val="0070C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600" dirty="0">
                <a:solidFill>
                  <a:srgbClr val="FF0000"/>
                </a:solidFill>
                <a:latin typeface="黑体" panose="02010609060101010101" pitchFamily="2" charset="-122"/>
                <a:ea typeface="黑体" panose="02010609060101010101" pitchFamily="2" charset="-122"/>
              </a:rPr>
              <a:t>教学方式</a:t>
            </a:r>
            <a:endParaRPr lang="zh-CN" altLang="en-US" sz="3600" dirty="0">
              <a:solidFill>
                <a:srgbClr val="FF0000"/>
              </a:solidFill>
              <a:latin typeface="黑体" panose="02010609060101010101" pitchFamily="2" charset="-122"/>
              <a:ea typeface="黑体" panose="02010609060101010101" pitchFamily="2" charset="-122"/>
            </a:endParaRPr>
          </a:p>
        </p:txBody>
      </p:sp>
      <p:sp>
        <p:nvSpPr>
          <p:cNvPr id="3" name="内容占位符 2"/>
          <p:cNvSpPr>
            <a:spLocks noGrp="1"/>
          </p:cNvSpPr>
          <p:nvPr>
            <p:ph idx="1"/>
          </p:nvPr>
        </p:nvSpPr>
        <p:spPr>
          <a:xfrm>
            <a:off x="791580" y="1700808"/>
            <a:ext cx="7812868" cy="4680520"/>
          </a:xfrm>
          <a:solidFill>
            <a:schemeClr val="bg1"/>
          </a:solidFill>
        </p:spPr>
        <p:txBody>
          <a:bodyPr>
            <a:normAutofit/>
          </a:bodyPr>
          <a:lstStyle/>
          <a:p>
            <a:pPr>
              <a:lnSpc>
                <a:spcPct val="200000"/>
              </a:lnSpc>
            </a:pPr>
            <a:r>
              <a:rPr lang="zh-CN" altLang="en-US" dirty="0"/>
              <a:t>教师现场授课</a:t>
            </a:r>
            <a:endParaRPr lang="en-US" altLang="zh-CN" dirty="0"/>
          </a:p>
          <a:p>
            <a:r>
              <a:rPr lang="zh-CN" altLang="en-US" dirty="0"/>
              <a:t>在线学堂智慧树：</a:t>
            </a:r>
            <a:endParaRPr lang="en-US" altLang="zh-CN" dirty="0"/>
          </a:p>
          <a:p>
            <a:r>
              <a:rPr lang="en-US" altLang="zh-CN" dirty="0"/>
              <a:t>                           </a:t>
            </a:r>
            <a:r>
              <a:rPr lang="zh-CN" altLang="en-US" dirty="0"/>
              <a:t>（课程号</a:t>
            </a:r>
            <a:r>
              <a:rPr lang="en-US" altLang="zh-CN" dirty="0"/>
              <a:t>k8585112</a:t>
            </a:r>
            <a:r>
              <a:rPr lang="zh-CN" altLang="en-US" dirty="0"/>
              <a:t>）</a:t>
            </a:r>
            <a:endParaRPr lang="en-US" altLang="zh-CN" dirty="0"/>
          </a:p>
          <a:p>
            <a:r>
              <a:rPr lang="en-US" altLang="zh-CN" dirty="0"/>
              <a:t>QQ</a:t>
            </a:r>
            <a:r>
              <a:rPr lang="zh-CN" altLang="en-US" dirty="0"/>
              <a:t>课程群：</a:t>
            </a:r>
            <a:endParaRPr lang="en-US" altLang="zh-CN" dirty="0"/>
          </a:p>
          <a:p>
            <a:r>
              <a:rPr lang="en-US" altLang="zh-CN" dirty="0"/>
              <a:t>        </a:t>
            </a:r>
            <a:r>
              <a:rPr lang="zh-CN" altLang="en-US" dirty="0"/>
              <a:t>         （</a:t>
            </a:r>
            <a:r>
              <a:rPr lang="en-US" altLang="zh-CN" dirty="0"/>
              <a:t>744376216</a:t>
            </a:r>
            <a:r>
              <a:rPr lang="zh-CN" altLang="en-US" dirty="0"/>
              <a:t>）</a:t>
            </a:r>
            <a:endParaRPr lang="en-US" altLang="zh-CN" dirty="0"/>
          </a:p>
          <a:p>
            <a:pPr marL="0" indent="0">
              <a:buNone/>
            </a:pPr>
            <a:endParaRPr lang="zh-CN" altLang="en-US" dirty="0"/>
          </a:p>
        </p:txBody>
      </p:sp>
    </p:spTree>
  </p:cSld>
  <p:clrMapOvr>
    <a:masterClrMapping/>
  </p:clrMapOvr>
  <mc:AlternateContent xmlns:mc="http://schemas.openxmlformats.org/markup-compatibility/2006">
    <mc:Choice xmlns:p14="http://schemas.microsoft.com/office/powerpoint/2010/main" Requires="p14">
      <p:transition spd="slow" p14:dur="999"/>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additive="base">
                                        <p:cTn id="2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additive="base">
                                        <p:cTn id="2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 calcmode="lin" valueType="num">
                                      <p:cBhvr additive="base">
                                        <p:cTn id="3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fade">
                                      <p:cBhvr>
                                        <p:cTn id="38" dur="1000"/>
                                        <p:tgtEl>
                                          <p:spTgt spid="3">
                                            <p:txEl>
                                              <p:pRg st="3" end="3"/>
                                            </p:txEl>
                                          </p:spTgt>
                                        </p:tgtEl>
                                      </p:cBhvr>
                                    </p:animEffect>
                                    <p:anim calcmode="lin" valueType="num">
                                      <p:cBhvr>
                                        <p:cTn id="3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Effect transition="in" filter="fade">
                                      <p:cBhvr>
                                        <p:cTn id="45" dur="1000"/>
                                        <p:tgtEl>
                                          <p:spTgt spid="3">
                                            <p:txEl>
                                              <p:pRg st="4" end="4"/>
                                            </p:txEl>
                                          </p:spTgt>
                                        </p:tgtEl>
                                      </p:cBhvr>
                                    </p:animEffect>
                                    <p:anim calcmode="lin" valueType="num">
                                      <p:cBhvr>
                                        <p:cTn id="4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nvSpPr>
        <p:spPr>
          <a:xfrm>
            <a:off x="395536" y="992341"/>
            <a:ext cx="1872208" cy="1200329"/>
          </a:xfrm>
          <a:prstGeom prst="rect">
            <a:avLst/>
          </a:prstGeom>
          <a:solidFill>
            <a:srgbClr val="FFFF00"/>
          </a:solidFill>
        </p:spPr>
        <p:txBody>
          <a:bodyPr wrap="square" rtlCol="0">
            <a:spAutoFit/>
          </a:bodyPr>
          <a:lstStyle/>
          <a:p>
            <a:pPr algn="ctr"/>
            <a:r>
              <a:rPr lang="zh-CN" altLang="en-US" sz="2400" dirty="0"/>
              <a:t>智慧树平台  课程号</a:t>
            </a:r>
            <a:endParaRPr lang="en-US" altLang="zh-CN" sz="2400" dirty="0"/>
          </a:p>
          <a:p>
            <a:pPr algn="ctr"/>
            <a:r>
              <a:rPr lang="en-US" altLang="zh-CN" sz="2400" dirty="0"/>
              <a:t>k8585112</a:t>
            </a:r>
            <a:endParaRPr lang="zh-CN" altLang="en-US" sz="2400" dirty="0"/>
          </a:p>
        </p:txBody>
      </p:sp>
      <p:sp>
        <p:nvSpPr>
          <p:cNvPr id="9" name="文本框 8"/>
          <p:cNvSpPr txBox="1"/>
          <p:nvPr/>
        </p:nvSpPr>
        <p:spPr>
          <a:xfrm>
            <a:off x="3989538" y="4509120"/>
            <a:ext cx="1872208" cy="830997"/>
          </a:xfrm>
          <a:prstGeom prst="rect">
            <a:avLst/>
          </a:prstGeom>
          <a:solidFill>
            <a:srgbClr val="FFFF00"/>
          </a:solidFill>
        </p:spPr>
        <p:txBody>
          <a:bodyPr wrap="square" rtlCol="0">
            <a:spAutoFit/>
          </a:bodyPr>
          <a:lstStyle/>
          <a:p>
            <a:pPr algn="ctr"/>
            <a:r>
              <a:rPr lang="en-US" altLang="zh-CN" sz="2400" dirty="0"/>
              <a:t>QQ </a:t>
            </a:r>
            <a:r>
              <a:rPr lang="zh-CN" altLang="en-US" sz="2400" dirty="0"/>
              <a:t>群号</a:t>
            </a:r>
            <a:endParaRPr lang="en-US" altLang="zh-CN" sz="2400" dirty="0"/>
          </a:p>
          <a:p>
            <a:pPr algn="ctr"/>
            <a:r>
              <a:rPr lang="en-US" altLang="zh-CN" sz="2400" dirty="0"/>
              <a:t>744376216</a:t>
            </a:r>
            <a:endParaRPr lang="zh-CN" altLang="en-US" sz="2400" dirty="0"/>
          </a:p>
        </p:txBody>
      </p:sp>
      <p:sp>
        <p:nvSpPr>
          <p:cNvPr id="4" name="矩形: 圆角 3"/>
          <p:cNvSpPr/>
          <p:nvPr/>
        </p:nvSpPr>
        <p:spPr>
          <a:xfrm>
            <a:off x="-36512" y="332656"/>
            <a:ext cx="5328592" cy="273630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6" name="图片 5"/>
          <p:cNvPicPr>
            <a:picLocks noChangeAspect="1"/>
          </p:cNvPicPr>
          <p:nvPr/>
        </p:nvPicPr>
        <p:blipFill rotWithShape="1">
          <a:blip r:embed="rId1" cstate="print">
            <a:extLst>
              <a:ext uri="{28A0092B-C50C-407E-A947-70E740481C1C}">
                <a14:useLocalDpi xmlns:a14="http://schemas.microsoft.com/office/drawing/2010/main" val="0"/>
              </a:ext>
            </a:extLst>
          </a:blip>
          <a:srcRect l="11651" t="11917" r="11778" b="21933"/>
          <a:stretch>
            <a:fillRect/>
          </a:stretch>
        </p:blipFill>
        <p:spPr>
          <a:xfrm>
            <a:off x="6084168" y="2060848"/>
            <a:ext cx="2952328" cy="4536505"/>
          </a:xfrm>
          <a:prstGeom prst="rect">
            <a:avLst/>
          </a:prstGeom>
        </p:spPr>
      </p:pic>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0166" y="492646"/>
            <a:ext cx="2435476" cy="243547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5"/>
                                        </p:tgtEl>
                                      </p:cBhvr>
                                    </p:animEffect>
                                    <p:anim calcmode="lin" valueType="num">
                                      <p:cBhvr>
                                        <p:cTn id="7" dur="1000"/>
                                        <p:tgtEl>
                                          <p:spTgt spid="5"/>
                                        </p:tgtEl>
                                        <p:attrNameLst>
                                          <p:attrName>ppt_x</p:attrName>
                                        </p:attrNameLst>
                                      </p:cBhvr>
                                      <p:tavLst>
                                        <p:tav tm="0">
                                          <p:val>
                                            <p:strVal val="ppt_x"/>
                                          </p:val>
                                        </p:tav>
                                        <p:tav tm="100000">
                                          <p:val>
                                            <p:strVal val="ppt_x"/>
                                          </p:val>
                                        </p:tav>
                                      </p:tavLst>
                                    </p:anim>
                                    <p:anim calcmode="lin" valueType="num">
                                      <p:cBhvr>
                                        <p:cTn id="8" dur="1000"/>
                                        <p:tgtEl>
                                          <p:spTgt spid="5"/>
                                        </p:tgtEl>
                                        <p:attrNameLst>
                                          <p:attrName>ppt_y</p:attrName>
                                        </p:attrNameLst>
                                      </p:cBhvr>
                                      <p:tavLst>
                                        <p:tav tm="0">
                                          <p:val>
                                            <p:strVal val="ppt_y"/>
                                          </p:val>
                                        </p:tav>
                                        <p:tav tm="100000">
                                          <p:val>
                                            <p:strVal val="ppt_y+.1"/>
                                          </p:val>
                                        </p:tav>
                                      </p:tavLst>
                                    </p:anim>
                                    <p:set>
                                      <p:cBhvr>
                                        <p:cTn id="9" dur="1" fill="hold">
                                          <p:stCondLst>
                                            <p:cond delay="999"/>
                                          </p:stCondLst>
                                        </p:cTn>
                                        <p:tgtEl>
                                          <p:spTgt spid="5"/>
                                        </p:tgtEl>
                                        <p:attrNameLst>
                                          <p:attrName>style.visibility</p:attrName>
                                        </p:attrNameLst>
                                      </p:cBhvr>
                                      <p:to>
                                        <p:strVal val="hidden"/>
                                      </p:to>
                                    </p:set>
                                  </p:childTnLst>
                                </p:cTn>
                              </p:par>
                              <p:par>
                                <p:cTn id="10" presetID="42" presetClass="exit" presetSubtype="0" fill="hold" grpId="0" nodeType="withEffect">
                                  <p:stCondLst>
                                    <p:cond delay="0"/>
                                  </p:stCondLst>
                                  <p:childTnLst>
                                    <p:animEffect transition="out" filter="fade">
                                      <p:cBhvr>
                                        <p:cTn id="11" dur="1000"/>
                                        <p:tgtEl>
                                          <p:spTgt spid="4"/>
                                        </p:tgtEl>
                                      </p:cBhvr>
                                    </p:animEffect>
                                    <p:anim calcmode="lin" valueType="num">
                                      <p:cBhvr>
                                        <p:cTn id="12" dur="1000"/>
                                        <p:tgtEl>
                                          <p:spTgt spid="4"/>
                                        </p:tgtEl>
                                        <p:attrNameLst>
                                          <p:attrName>ppt_x</p:attrName>
                                        </p:attrNameLst>
                                      </p:cBhvr>
                                      <p:tavLst>
                                        <p:tav tm="0">
                                          <p:val>
                                            <p:strVal val="ppt_x"/>
                                          </p:val>
                                        </p:tav>
                                        <p:tav tm="100000">
                                          <p:val>
                                            <p:strVal val="ppt_x"/>
                                          </p:val>
                                        </p:tav>
                                      </p:tavLst>
                                    </p:anim>
                                    <p:anim calcmode="lin" valueType="num">
                                      <p:cBhvr>
                                        <p:cTn id="13" dur="1000"/>
                                        <p:tgtEl>
                                          <p:spTgt spid="4"/>
                                        </p:tgtEl>
                                        <p:attrNameLst>
                                          <p:attrName>ppt_y</p:attrName>
                                        </p:attrNameLst>
                                      </p:cBhvr>
                                      <p:tavLst>
                                        <p:tav tm="0">
                                          <p:val>
                                            <p:strVal val="ppt_y"/>
                                          </p:val>
                                        </p:tav>
                                        <p:tav tm="100000">
                                          <p:val>
                                            <p:strVal val="ppt_y+.1"/>
                                          </p:val>
                                        </p:tav>
                                      </p:tavLst>
                                    </p:anim>
                                    <p:set>
                                      <p:cBhvr>
                                        <p:cTn id="14" dur="1" fill="hold">
                                          <p:stCondLst>
                                            <p:cond delay="999"/>
                                          </p:stCondLst>
                                        </p:cTn>
                                        <p:tgtEl>
                                          <p:spTgt spid="4"/>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randombar(horizontal)">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9" grpId="0" animBg="1"/>
      <p:bldP spid="4" grpId="0" animBg="1"/>
    </p:bldLst>
  </p:timing>
</p:sld>
</file>

<file path=ppt/tags/tag1.xml><?xml version="1.0" encoding="utf-8"?>
<p:tagLst xmlns:p="http://schemas.openxmlformats.org/presentationml/2006/main">
  <p:tag name="KSO_WPP_MARK_KEY" val="5ca56fa1-75c8-4a03-b4bf-4f076e845c5c"/>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暗香扑面">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暗香扑面">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majorFont>
      <a:minorFont>
        <a:latin typeface="Franklin Gothic Book"/>
        <a:ea typeface=""/>
        <a:cs typeface=""/>
        <a:font script="Jpan" typeface="HG創英角ｺﾞｼｯｸUB"/>
        <a:font script="Hang" typeface="맑은 고딕"/>
        <a:font script="Hans" typeface="黑体"/>
        <a:font script="Hant" typeface="新細明體"/>
        <a:font script="Arab" typeface="Arial"/>
        <a:font script="Hebr" typeface="Arial"/>
        <a:font script="Thai" typeface="Cordian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暗香扑面">
      <a:fillStyleLst>
        <a:solidFill>
          <a:schemeClr val="phClr"/>
        </a:solidFill>
        <a:gradFill rotWithShape="1">
          <a:gsLst>
            <a:gs pos="0">
              <a:schemeClr val="phClr">
                <a:tint val="98000"/>
                <a:satMod val="220000"/>
              </a:schemeClr>
            </a:gs>
            <a:gs pos="31000">
              <a:schemeClr val="phClr">
                <a:tint val="30000"/>
                <a:satMod val="150000"/>
              </a:schemeClr>
            </a:gs>
            <a:gs pos="91000">
              <a:schemeClr val="phClr">
                <a:tint val="96000"/>
              </a:schemeClr>
            </a:gs>
          </a:gsLst>
          <a:path path="circle">
            <a:fillToRect l="50000" t="150000" r="50000"/>
          </a:path>
        </a:gradFill>
        <a:blipFill>
          <a:blip xmlns:r="http://schemas.openxmlformats.org/officeDocument/2006/relationships" r:embed="rId1">
            <a:duotone>
              <a:schemeClr val="phClr">
                <a:shade val="28000"/>
                <a:satMod val="100000"/>
              </a:schemeClr>
              <a:schemeClr val="phClr">
                <a:tint val="100000"/>
                <a:satMod val="200000"/>
              </a:schemeClr>
            </a:duotone>
          </a:blip>
          <a:tile tx="0" ty="0" sx="80000" sy="80000" flip="none" algn="tl"/>
        </a:blipFill>
      </a:fillStyleLst>
      <a:lnStyleLst>
        <a:ln w="12700" cap="flat" cmpd="sng" algn="ctr">
          <a:solidFill>
            <a:schemeClr val="phClr"/>
          </a:solidFill>
          <a:prstDash val="solid"/>
        </a:ln>
        <a:ln w="25400" cap="flat" cmpd="sng" algn="ctr">
          <a:solidFill>
            <a:schemeClr val="phClr"/>
          </a:solidFill>
          <a:prstDash val="solid"/>
        </a:ln>
        <a:ln w="38100" cap="flat" cmpd="dbl" algn="ctr">
          <a:solidFill>
            <a:schemeClr val="phClr"/>
          </a:solidFill>
          <a:prstDash val="solid"/>
        </a:ln>
      </a:lnStyleLst>
      <a:effectStyleLst>
        <a:effectStyle>
          <a:effectLst>
            <a:glow rad="63500">
              <a:schemeClr val="phClr">
                <a:alpha val="45000"/>
                <a:satMod val="110000"/>
              </a:schemeClr>
            </a:glow>
          </a:effectLst>
        </a:effectStyle>
        <a:effectStyle>
          <a:effectLst>
            <a:outerShdw blurRad="34925" dist="31750" dir="5400000" algn="tl" rotWithShape="0">
              <a:srgbClr val="000000">
                <a:alpha val="50000"/>
              </a:srgbClr>
            </a:outerShdw>
          </a:effectLst>
          <a:scene3d>
            <a:camera prst="orthographicFront">
              <a:rot lat="0" lon="0" rev="0"/>
            </a:camera>
            <a:lightRig rig="flood" dir="t">
              <a:rot lat="0" lon="0" rev="5400000"/>
            </a:lightRig>
          </a:scene3d>
          <a:sp3d contourW="9525" prstMaterial="dkEdge">
            <a:bevelT w="12000" h="24150"/>
            <a:contourClr>
              <a:schemeClr val="phClr">
                <a:satMod val="110000"/>
              </a:schemeClr>
            </a:contourClr>
          </a:sp3d>
        </a:effectStyle>
        <a:effectStyle>
          <a:effectLst>
            <a:outerShdw blurRad="50800" dist="31750" dir="5400000" algn="tl" rotWithShape="0">
              <a:srgbClr val="000000">
                <a:alpha val="50000"/>
              </a:srgbClr>
            </a:outerShdw>
          </a:effectLst>
          <a:scene3d>
            <a:camera prst="orthographicFront">
              <a:rot lat="0" lon="0" rev="0"/>
            </a:camera>
            <a:lightRig rig="flood" dir="t">
              <a:rot lat="0" lon="0" rev="5400000"/>
            </a:lightRig>
          </a:scene3d>
          <a:sp3d contourW="18700" prstMaterial="dkEdge">
            <a:bevelT w="44450" h="80600"/>
            <a:contourClr>
              <a:schemeClr val="phClr">
                <a:satMod val="110000"/>
              </a:schemeClr>
            </a:contourClr>
          </a:sp3d>
        </a:effectStyle>
      </a:effectStyleLst>
      <a:bgFillStyleLst>
        <a:solidFill>
          <a:schemeClr val="phClr"/>
        </a:solidFill>
        <a:gradFill rotWithShape="1">
          <a:gsLst>
            <a:gs pos="0">
              <a:schemeClr val="phClr">
                <a:shade val="70000"/>
                <a:satMod val="1000000"/>
              </a:schemeClr>
            </a:gs>
            <a:gs pos="31000">
              <a:schemeClr val="phClr">
                <a:shade val="85000"/>
                <a:satMod val="450000"/>
              </a:schemeClr>
            </a:gs>
            <a:gs pos="100000">
              <a:schemeClr val="phClr">
                <a:tint val="70000"/>
                <a:satMod val="300000"/>
              </a:schemeClr>
            </a:gs>
          </a:gsLst>
          <a:path path="circle">
            <a:fillToRect l="50000" t="150000" r="50000"/>
          </a:path>
        </a:gradFill>
        <a:blipFill>
          <a:blip xmlns:r="http://schemas.openxmlformats.org/officeDocument/2006/relationships" r:embed="rId2">
            <a:duotone>
              <a:schemeClr val="phClr">
                <a:tint val="100000"/>
                <a:shade val="70000"/>
                <a:hueMod val="100000"/>
                <a:satMod val="100000"/>
              </a:schemeClr>
              <a:schemeClr val="phClr">
                <a:tint val="90000"/>
                <a:shade val="100000"/>
                <a:hueMod val="100000"/>
                <a:satMod val="10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Fan</Template>
  <TotalTime>0</TotalTime>
  <Words>1117</Words>
  <Application>WPS 演示</Application>
  <PresentationFormat>全屏显示(4:3)</PresentationFormat>
  <Paragraphs>98</Paragraphs>
  <Slides>9</Slides>
  <Notes>1</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9</vt:i4>
      </vt:variant>
    </vt:vector>
  </HeadingPairs>
  <TitlesOfParts>
    <vt:vector size="25" baseType="lpstr">
      <vt:lpstr>Arial</vt:lpstr>
      <vt:lpstr>宋体</vt:lpstr>
      <vt:lpstr>Wingdings</vt:lpstr>
      <vt:lpstr>Wingdings 2</vt:lpstr>
      <vt:lpstr>Wingdings</vt:lpstr>
      <vt:lpstr>Arial</vt:lpstr>
      <vt:lpstr>隶书</vt:lpstr>
      <vt:lpstr>微软雅黑</vt:lpstr>
      <vt:lpstr>等线</vt:lpstr>
      <vt:lpstr>Times New Roman</vt:lpstr>
      <vt:lpstr>黑体</vt:lpstr>
      <vt:lpstr>Franklin Gothic Book</vt:lpstr>
      <vt:lpstr>Franklin Gothic Medium</vt:lpstr>
      <vt:lpstr>Arial Unicode MS</vt:lpstr>
      <vt:lpstr>Calibri</vt:lpstr>
      <vt:lpstr>暗香扑面</vt:lpstr>
      <vt:lpstr>课程简介</vt:lpstr>
      <vt:lpstr>高分子材料加工实验</vt:lpstr>
      <vt:lpstr>本课程教学目标</vt:lpstr>
      <vt:lpstr>主要授课内容</vt:lpstr>
      <vt:lpstr>成绩考核办法</vt:lpstr>
      <vt:lpstr>注意事项！！！</vt:lpstr>
      <vt:lpstr>关于预习报告和实验报告</vt:lpstr>
      <vt:lpstr>教学方式</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第一章 绪论</dc:title>
  <dc:creator>Qin</dc:creator>
  <cp:lastModifiedBy>恒点-平台编辑</cp:lastModifiedBy>
  <cp:revision>362</cp:revision>
  <dcterms:created xsi:type="dcterms:W3CDTF">2015-07-07T02:56:00Z</dcterms:created>
  <dcterms:modified xsi:type="dcterms:W3CDTF">2022-12-28T03:28:40Z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2052-11.1.0.12763</vt:lpwstr>
  </property>
  <property fmtid="{D5CDD505-2E9C-101B-9397-08002B2CF9AE}" pid="3" name="ICV">
    <vt:lpwstr>2F87AE561C5441E08D41BB975B6BC3E3</vt:lpwstr>
  </property>
</Properties>
</file>